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  <p:sldMasterId id="2147483804" r:id="rId3"/>
  </p:sldMasterIdLst>
  <p:handoutMasterIdLst>
    <p:handoutMasterId r:id="rId21"/>
  </p:handoutMasterIdLst>
  <p:sldIdLst>
    <p:sldId id="12821" r:id="rId4"/>
    <p:sldId id="12209" r:id="rId5"/>
    <p:sldId id="12563" r:id="rId6"/>
    <p:sldId id="12668" r:id="rId7"/>
    <p:sldId id="12996" r:id="rId8"/>
    <p:sldId id="12997" r:id="rId9"/>
    <p:sldId id="12998" r:id="rId10"/>
    <p:sldId id="12999" r:id="rId11"/>
    <p:sldId id="13000" r:id="rId12"/>
    <p:sldId id="13001" r:id="rId13"/>
    <p:sldId id="13002" r:id="rId14"/>
    <p:sldId id="13003" r:id="rId15"/>
    <p:sldId id="12739" r:id="rId16"/>
    <p:sldId id="12813" r:id="rId17"/>
    <p:sldId id="12846" r:id="rId18"/>
    <p:sldId id="13005" r:id="rId19"/>
    <p:sldId id="12881" r:id="rId20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2023-03-25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8427AD-FA73-45A3-93AF-3512ADF4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056D-38DF-4557-88B8-6C9ADC606D9B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2E078E-F406-4A66-B5E6-7051EF74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53FA60-DC5B-4270-916C-44BB24525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9445-D0CD-4B8E-964E-02762C7C43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5510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2649A8-FE62-41B7-9009-A20B2146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2CA3-6D87-45E6-9E21-B510FF83F627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5715D7-4050-47A2-96BC-C7B3FF34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61C772-D2B9-441B-9FB9-E8D402FB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4987-B756-466D-816D-9B64C53E2C7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9140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120A8E-CE53-4262-85A2-F33A690A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A5B-81A4-4C60-BBF1-3A9950A2D720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DA8905-72AA-4308-A7F7-EE3DB92C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3B8CA0-FDCA-44EE-9E6C-CC4DB435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38A0-CDBB-414A-AC7B-04BA8B4854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9846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44206293-1586-4A22-B467-8C1F33BA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E8DF-7AF8-478D-A10D-B10996AFCAAA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E0994CB1-5D1D-4638-84A3-B8433431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6A1EEE44-5F72-4448-94C2-D082BBBA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26FC-3A7C-4905-AD41-2D9C7342F1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2310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44618886-BB95-4C8F-B437-015E43F3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D22C-6041-4E0D-8CFE-342B93BA072D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B2435EC6-804D-4E26-9CBD-5E70FB9EE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2D84C361-95B0-4708-9B28-7F914618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84BCA-AF56-4141-AB05-9D30A20EBF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33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FE151A2A-FCE5-4983-9636-8ED19B8C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074C-AD61-42AD-986B-3F38B863BADD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C6308AC3-28FB-4ACA-8E37-B628AE98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E7C6E2D2-056A-4157-BEBE-2BA01AB5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9926F-CCE2-4A58-B850-F5AF1FEC61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0853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7FDB4259-DFCD-4182-9F06-B4040ACA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F746-EAD6-489B-8A17-D67A5C74AEA7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B775F743-89AA-427C-B6FE-DEE40B21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8BCB7CBB-D07D-4ADD-9F17-5FE31FEC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0EDDA-C96B-4F18-84BA-23C24CF8C6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46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1D0AD108-4645-41AB-B8D8-06AB3F4C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2875F-9595-4D3A-BF77-9EE0F6EC853F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32852E40-048A-43C5-B326-59956D5E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644FBD7E-A19A-4E5F-8710-A90663AE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0C2C4-3169-44B9-829D-E0F2748A84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1916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B10BAC57-183E-44F3-BD3F-5E23A43B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FE76-A187-431B-9BF0-0D83DF5A2CCA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6132AD73-4034-44A5-9B77-440C5C2F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70C665AF-5C33-490A-A651-E4B0E773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95101-AF44-49BB-8A24-05D6B86355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160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8555C37-4C72-409B-910A-8C1F5099D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AAD2-58DB-4D65-AB9C-994901D7CDC5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2488B7-6998-4D46-B048-C5B6F0C0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495656-CC92-4645-95E1-C19548B3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B2A3-4139-428B-98F9-044E39ED78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605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6B7ADB-37B0-4988-90E5-A7AC226D6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B5DB-E849-4587-A251-9F9792C12D19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3743D3-AF61-4082-A058-D0C69FFA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5DDA8E-A441-4280-8F23-3DBD6569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D212-5CED-4BE7-82DB-2360624A25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38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>
            <a:extLst>
              <a:ext uri="{FF2B5EF4-FFF2-40B4-BE49-F238E27FC236}">
                <a16:creationId xmlns:a16="http://schemas.microsoft.com/office/drawing/2014/main" id="{4E9F870C-5964-4359-8F5A-0EA181838C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>
            <a:extLst>
              <a:ext uri="{FF2B5EF4-FFF2-40B4-BE49-F238E27FC236}">
                <a16:creationId xmlns:a16="http://schemas.microsoft.com/office/drawing/2014/main" id="{EC2165BE-BC1A-4B26-9C9E-262813271B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9616FF-63DD-487A-BB6E-EE55F576F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EF8EE5D-F4F7-4898-9859-AD660EBF81F5}" type="datetimeFigureOut">
              <a:rPr lang="ko-KR" altLang="en-US"/>
              <a:pPr>
                <a:defRPr/>
              </a:pPr>
              <a:t>2023-03-25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79084F-AF84-4759-9DA3-7609C22A4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7BA182-C0FD-4556-8ED3-E0541E24F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mtClean="0">
                <a:solidFill>
                  <a:srgbClr val="898989"/>
                </a:solidFill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CEEC65A3-8089-4998-B3BA-EFCB1A0D28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45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신라문화체(B)" panose="02020603020101020101" pitchFamily="18" charset="-127"/>
                <a:ea typeface="신라문화체(B)" panose="02020603020101020101" pitchFamily="18" charset="-127"/>
                <a:cs typeface="신라문화체(B)" panose="02020603020101020101" pitchFamily="18" charset="-127"/>
              </a:rPr>
              <a:t>금요기도회</a:t>
            </a: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신라문화체(B)" panose="02020603020101020101" pitchFamily="18" charset="-127"/>
              <a:ea typeface="신라문화체(B)" panose="02020603020101020101" pitchFamily="18" charset="-127"/>
              <a:cs typeface="신라문화체(B)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03387" y="6054919"/>
            <a:ext cx="45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- 2023.03.24(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DB416CE-D497-4871-949C-556713BF93B8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1992218"/>
            <a:ext cx="11945922" cy="324491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쓴뿌리제거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(16)-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7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“</a:t>
            </a:r>
            <a:r>
              <a:rPr kumimoji="1" lang="ko-KR" altLang="en-US" sz="7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중독의 영 쓴 뿌리는 </a:t>
            </a:r>
            <a:endParaRPr kumimoji="1" lang="en-US" altLang="ko-KR" sz="7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7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어떻게 제거할 수 있는가</a:t>
            </a:r>
            <a:r>
              <a:rPr kumimoji="1" lang="en-US" altLang="ko-KR" sz="7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( 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신명기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6:5 )</a:t>
            </a:r>
          </a:p>
        </p:txBody>
      </p:sp>
    </p:spTree>
    <p:extLst>
      <p:ext uri="{BB962C8B-B14F-4D97-AF65-F5344CB8AC3E}">
        <p14:creationId xmlns:p14="http://schemas.microsoft.com/office/powerpoint/2010/main" val="969149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흡연하면 악한 영들이 연기를 타고 들어와 나의 폐에 염증을 일으키고 폐암까지 일으킨다는 것을 알고도 담배를 피웠습니다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우리의 몸은 성령을 모신 하나님의 전인데도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담배를 피워 니코틴이 제 몸에 퍼지게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담배를 피우면서 스트레스를 달래려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담배를 피우지 않고는 하루도 보낼 수가 없었기 때문입니다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담배를 피지 않은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사람들에게까지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건강을 해치게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비록 제가 직접 담배를 피우지는 않았지만 끽연하는 자리 등 좋지 않은 장소에 자주 출입하여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흡연의 영을 받아들인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4607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마약과 도박과 게임에도 빠져 지냈습니다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그러다보니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내가 해야 할 일과 공부 그리고 사명에 충실하지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휴식할 시간에 도박과 게임에 빠져 지냈으니 가족을 돌보는 일은 항상 뒷전이었습니다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저는 음란물과 동성애도 접했습니다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그럴수록 이러한 것들로 인해 내 영혼이 망가지고 내 눈과 내 몸 구석구석을 통해 음란의 영이 치고 들어왔습니다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특별히 음란의 영은 쉽게 내 몸에서 나가지 않는다는 것을 모른 채 계속해서 음란의 영들을 받아들인 죄를 진심으로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131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이제는 마약과 도박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게임에서 벗어나기를 소망합니다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음란과 동성애에서 빠져나오길 소망합니다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찰나적인 것에 내 마음과 몸을 내주지 않겠습니다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일에 중독되어 하나님께 예배하고 기도하는 일을 소홀히 했던 것을 이 시간 진실로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하나님이 주신 물질을 가지고 쇼핑하고 성형하는 일에 지나치게 사용한 죄도 함께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집안에 물건을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쌓여두면서도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또 쇼핑하고 또 쇼핑하여 물질을 과다하게 허비했습니다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성형수술에 지나치게 집착했습니다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모든 죄를 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1679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“술과 흡연 등 중독에 빠져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264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76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조상들이 지은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내 조상들이 술과 담배와 도박에 빠진 죄를 대신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조상들이 중독에 빠져 지냄으로 방탕함과 음란함 그리고 물질 빼앗기게 하는 영을 받아들인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집착하게 하는 영과 풀리지 않게 하는 영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묶이게 하는 영과 실패하게 하는 영도 함께 받아들였습니다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옛 습성을 버리지 못하게 하는 영과 후회하게 하는 영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막막하게 하는 영과 안정 찾지 못하게 하는 영까지도 불러들였습니다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399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그리고 나도 중독에 빠짐으로 인하여 내 인생을 망치게 하는 모든 영들을 받아들였습니다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나의 몸과 마음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정신과 영혼의 건강을 해쳤습니다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진심으로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가족을 돌보지 않고 괴롭혔던 것을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내 몸의 위장과 폐 그리고 성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姓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기관과 손과 발에 악한 영들이 달라붙게 한 것을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용서하옵소서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2364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이제는 하나님보다 더 사랑하는 것이 있다면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그것이 우상숭배로 가며 중독으로 가는 길인 것을 알고 끊겠습니다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중독을 일으키는 환경을 모두 다 제거하겠습니다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하나님과 예수님만 사랑하고 사모하겠습니다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결코 술 취하지 않고 오직 성령의 충만함을 받겠습니다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거룩한 일에 내 시간과 물질을 드리겠습니다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이전에 지었던 중독의 죄를 이 시간 모두 다 회개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 예수님의 이름으로 기도합니다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0989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“조상들의 중독의 죄로 내려온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6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그룹 2">
            <a:extLst>
              <a:ext uri="{FF2B5EF4-FFF2-40B4-BE49-F238E27FC236}">
                <a16:creationId xmlns:a16="http://schemas.microsoft.com/office/drawing/2014/main" id="{68EC6796-4B1B-4131-895D-E469F7E7D779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299556"/>
            <a:ext cx="1922515" cy="689837"/>
            <a:chOff x="503041" y="439111"/>
            <a:chExt cx="4032448" cy="1737005"/>
          </a:xfrm>
        </p:grpSpPr>
        <p:grpSp>
          <p:nvGrpSpPr>
            <p:cNvPr id="10245" name="그룹 44">
              <a:extLst>
                <a:ext uri="{FF2B5EF4-FFF2-40B4-BE49-F238E27FC236}">
                  <a16:creationId xmlns:a16="http://schemas.microsoft.com/office/drawing/2014/main" id="{F38B8E45-369D-4AB5-A9B3-7033171F71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39111"/>
              <a:ext cx="4032448" cy="1007473"/>
              <a:chOff x="791072" y="629150"/>
              <a:chExt cx="3456384" cy="584600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DDAE2424-B63C-4016-97EB-E2D37C4ED7FB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83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10248" name="TextBox 6">
                <a:extLst>
                  <a:ext uri="{FF2B5EF4-FFF2-40B4-BE49-F238E27FC236}">
                    <a16:creationId xmlns:a16="http://schemas.microsoft.com/office/drawing/2014/main" id="{F07820D3-9072-41F3-993E-A082C3112E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29150"/>
                <a:ext cx="3456384" cy="584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아침묵상</a:t>
                </a:r>
              </a:p>
            </p:txBody>
          </p:sp>
        </p:grp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4F3C83F7-3E29-4343-B98D-9C0C772C7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46139"/>
              <a:ext cx="4032447" cy="929977"/>
              <a:chOff x="791072" y="1098107"/>
              <a:chExt cx="3456384" cy="493940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5E14E2B9-3C2B-41DE-87BB-F62C75EA0D9D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C44E71F-EB00-423D-8FB2-5BF8AEDD6454}"/>
                  </a:ext>
                </a:extLst>
              </p:cNvPr>
              <p:cNvSpPr txBox="1"/>
              <p:nvPr/>
            </p:nvSpPr>
            <p:spPr>
              <a:xfrm>
                <a:off x="791072" y="1098107"/>
                <a:ext cx="3456384" cy="493940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2022.03.22(</a:t>
                </a:r>
                <a:r>
                  <a:rPr kumimoji="1" lang="ko-KR" altLang="en-US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금</a:t>
                </a:r>
                <a:r>
                  <a:rPr kumimoji="1" lang="en-US" altLang="ko-KR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)</a:t>
                </a:r>
                <a:endParaRPr kumimoji="1" lang="ko-KR" altLang="en-US" sz="18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  <p:sp>
        <p:nvSpPr>
          <p:cNvPr id="2" name="직사각형 1"/>
          <p:cNvSpPr/>
          <p:nvPr/>
        </p:nvSpPr>
        <p:spPr>
          <a:xfrm>
            <a:off x="8697344" y="389227"/>
            <a:ext cx="35799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err="1">
                <a:ln w="0"/>
                <a:solidFill>
                  <a:srgbClr val="9BBB59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헬스셋 조릿대 Std" panose="02020603020101020101" pitchFamily="18" charset="-127"/>
                <a:ea typeface="헬스셋 조릿대 Std" panose="02020603020101020101" pitchFamily="18" charset="-127"/>
                <a:cs typeface="+mn-cs"/>
              </a:rPr>
              <a:t>회개와천국복음방송</a:t>
            </a:r>
            <a:endParaRPr kumimoji="0" lang="en-US" altLang="ko-KR" sz="2400" b="0" i="0" u="none" strike="noStrike" kern="1200" cap="none" spc="0" normalizeH="0" baseline="0" noProof="0" dirty="0">
              <a:ln w="0"/>
              <a:solidFill>
                <a:srgbClr val="9BBB5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헬스셋 조릿대 Std" panose="02020603020101020101" pitchFamily="18" charset="-127"/>
              <a:ea typeface="헬스셋 조릿대 Std" panose="02020603020101020101" pitchFamily="18" charset="-127"/>
              <a:cs typeface="+mn-cs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013379-F544-4432-AB54-9D355E66BD50}"/>
              </a:ext>
            </a:extLst>
          </p:cNvPr>
          <p:cNvSpPr txBox="1"/>
          <p:nvPr/>
        </p:nvSpPr>
        <p:spPr>
          <a:xfrm>
            <a:off x="2258007" y="158394"/>
            <a:ext cx="7684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solidFill>
                  <a:srgbClr val="00206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중독의 죄들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C84ED3-F7A3-4E87-B50A-EABEE6AFF5D0}"/>
              </a:ext>
            </a:extLst>
          </p:cNvPr>
          <p:cNvSpPr txBox="1"/>
          <p:nvPr/>
        </p:nvSpPr>
        <p:spPr>
          <a:xfrm>
            <a:off x="335492" y="1161917"/>
            <a:ext cx="11534930" cy="5324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indent="0" algn="just" fontAlgn="base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4400" kern="0" spc="-50" dirty="0">
                <a:solidFill>
                  <a:schemeClr val="accent6">
                    <a:lumMod val="50000"/>
                  </a:schemeClr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1. </a:t>
            </a:r>
            <a:r>
              <a:rPr lang="ko-KR" altLang="en-US" sz="4400" kern="0" spc="-50" dirty="0">
                <a:solidFill>
                  <a:schemeClr val="accent6">
                    <a:lumMod val="50000"/>
                  </a:schemeClr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악한 영이 직접 침투하는 중독의 죄</a:t>
            </a:r>
            <a:endParaRPr lang="en-US" altLang="ko-KR" sz="4400" kern="0" spc="-50" dirty="0">
              <a:solidFill>
                <a:schemeClr val="accent6">
                  <a:lumMod val="50000"/>
                </a:schemeClr>
              </a:solidFill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0" marR="0" indent="0" algn="just" fontAlgn="base" latinLnBrk="1">
              <a:spcBef>
                <a:spcPts val="0"/>
              </a:spcBef>
              <a:spcAft>
                <a:spcPts val="0"/>
              </a:spcAft>
            </a:pPr>
            <a:endParaRPr lang="en-US" altLang="ko-KR" sz="3200" kern="0" spc="-50" dirty="0">
              <a:solidFill>
                <a:srgbClr val="000000"/>
              </a:solidFill>
              <a:effectLst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0" marR="0" indent="0" algn="just" fontAlgn="base" latinLnBrk="1">
              <a:spcBef>
                <a:spcPts val="0"/>
              </a:spcBef>
              <a:spcAft>
                <a:spcPts val="0"/>
              </a:spcAft>
            </a:pPr>
            <a:r>
              <a:rPr lang="ko-KR" altLang="en-US" sz="32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   </a:t>
            </a:r>
            <a:r>
              <a:rPr lang="en-US" altLang="ko-KR" sz="36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- </a:t>
            </a:r>
            <a:r>
              <a:rPr lang="ko-KR" altLang="en-US" sz="36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술</a:t>
            </a:r>
            <a:r>
              <a:rPr lang="ko-KR" altLang="en-US" sz="3600" kern="0" spc="-50" dirty="0">
                <a:solidFill>
                  <a:srgbClr val="00000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과 담배</a:t>
            </a:r>
            <a:r>
              <a:rPr lang="en-US" altLang="ko-KR" sz="3600" kern="0" spc="-50" dirty="0">
                <a:solidFill>
                  <a:srgbClr val="00000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, </a:t>
            </a:r>
            <a:r>
              <a:rPr lang="ko-KR" altLang="en-US" sz="3600" kern="0" spc="-50" dirty="0">
                <a:solidFill>
                  <a:srgbClr val="00000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약물</a:t>
            </a:r>
            <a:r>
              <a:rPr lang="en-US" altLang="ko-KR" sz="3600" kern="0" spc="-50" dirty="0">
                <a:solidFill>
                  <a:srgbClr val="00000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(</a:t>
            </a:r>
            <a:r>
              <a:rPr lang="ko-KR" altLang="en-US" sz="3600" kern="0" spc="-50" dirty="0">
                <a:solidFill>
                  <a:srgbClr val="00000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마약</a:t>
            </a:r>
            <a:r>
              <a:rPr lang="en-US" altLang="ko-KR" sz="3600" kern="0" spc="-50" dirty="0">
                <a:solidFill>
                  <a:srgbClr val="00000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)</a:t>
            </a:r>
            <a:r>
              <a:rPr lang="ko-KR" altLang="en-US" sz="3600" kern="0" spc="-50" dirty="0">
                <a:solidFill>
                  <a:srgbClr val="00000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과 게임</a:t>
            </a:r>
            <a:r>
              <a:rPr lang="en-US" altLang="ko-KR" sz="3600" kern="0" spc="-50" dirty="0">
                <a:solidFill>
                  <a:srgbClr val="00000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, </a:t>
            </a:r>
            <a:r>
              <a:rPr lang="ko-KR" altLang="en-US" sz="3600" kern="0" spc="-50" dirty="0">
                <a:solidFill>
                  <a:srgbClr val="00000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음란물과 동성애</a:t>
            </a:r>
            <a:endParaRPr lang="en-US" altLang="ko-KR" sz="3600" kern="0" spc="-50" dirty="0">
              <a:solidFill>
                <a:srgbClr val="000000"/>
              </a:solidFill>
              <a:effectLst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0" marR="0" indent="0" algn="just" fontAlgn="base" latinLnBrk="1">
              <a:spcBef>
                <a:spcPts val="0"/>
              </a:spcBef>
              <a:spcAft>
                <a:spcPts val="0"/>
              </a:spcAft>
            </a:pPr>
            <a:endParaRPr lang="en-US" altLang="ko-KR" sz="4400" kern="0" spc="-50" dirty="0">
              <a:solidFill>
                <a:schemeClr val="accent6">
                  <a:lumMod val="75000"/>
                </a:schemeClr>
              </a:solidFill>
              <a:effectLst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0" marR="0" indent="0" algn="just" fontAlgn="base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4400" kern="0" spc="-50" dirty="0">
                <a:solidFill>
                  <a:schemeClr val="accent6">
                    <a:lumMod val="75000"/>
                  </a:schemeClr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2. </a:t>
            </a:r>
            <a:r>
              <a:rPr lang="ko-KR" altLang="en-US" sz="4400" kern="0" spc="-50" dirty="0">
                <a:solidFill>
                  <a:schemeClr val="accent6">
                    <a:lumMod val="75000"/>
                  </a:schemeClr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중립적이나 지나치면 중독되는 죄</a:t>
            </a:r>
            <a:endParaRPr lang="en-US" altLang="ko-KR" sz="4400" kern="0" spc="-50" dirty="0">
              <a:solidFill>
                <a:schemeClr val="accent6">
                  <a:lumMod val="75000"/>
                </a:schemeClr>
              </a:solidFill>
              <a:effectLst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0" marR="0" indent="0" algn="just" fontAlgn="base" latinLnBrk="1">
              <a:spcBef>
                <a:spcPts val="0"/>
              </a:spcBef>
              <a:spcAft>
                <a:spcPts val="0"/>
              </a:spcAft>
            </a:pPr>
            <a:endParaRPr lang="en-US" altLang="ko-KR" sz="3200" kern="0" spc="-50" dirty="0">
              <a:solidFill>
                <a:srgbClr val="000000"/>
              </a:solidFill>
              <a:effectLst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0" marR="0" indent="0" algn="just" fontAlgn="base" latinLnBrk="1">
              <a:spcBef>
                <a:spcPts val="0"/>
              </a:spcBef>
              <a:spcAft>
                <a:spcPts val="0"/>
              </a:spcAft>
            </a:pPr>
            <a:r>
              <a:rPr lang="ko-KR" altLang="en-US" sz="32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   </a:t>
            </a:r>
            <a:r>
              <a:rPr lang="en-US" altLang="ko-KR" sz="36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- </a:t>
            </a:r>
            <a:r>
              <a:rPr lang="ko-KR" altLang="en-US" sz="36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스마트폰과 유튜브</a:t>
            </a:r>
            <a:r>
              <a:rPr lang="en-US" altLang="ko-KR" sz="36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, </a:t>
            </a:r>
            <a:r>
              <a:rPr lang="ko-KR" altLang="en-US" sz="36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성중독과 </a:t>
            </a:r>
            <a:r>
              <a:rPr lang="ko-KR" altLang="en-US" sz="3600" kern="0" spc="-50" dirty="0" err="1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일중독</a:t>
            </a:r>
            <a:r>
              <a:rPr lang="en-US" altLang="ko-KR" sz="36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, </a:t>
            </a:r>
            <a:r>
              <a:rPr lang="ko-KR" altLang="en-US" sz="3600" kern="0" spc="-50" dirty="0">
                <a:solidFill>
                  <a:srgbClr val="000000"/>
                </a:solidFill>
                <a:effectLst/>
                <a:latin typeface="조선견고딕" panose="02030504000101010101" pitchFamily="18" charset="-127"/>
                <a:ea typeface="조선견고딕" panose="02030504000101010101" pitchFamily="18" charset="-127"/>
              </a:rPr>
              <a:t>쇼핑과 성형 등</a:t>
            </a:r>
            <a:endParaRPr lang="en-US" altLang="ko-KR" sz="3600" kern="0" spc="-50" dirty="0">
              <a:solidFill>
                <a:srgbClr val="000000"/>
              </a:solidFill>
              <a:effectLst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0" marR="0" indent="0" algn="just" fontAlgn="base" latinLnBrk="1">
              <a:spcBef>
                <a:spcPts val="0"/>
              </a:spcBef>
              <a:spcAft>
                <a:spcPts val="0"/>
              </a:spcAft>
            </a:pPr>
            <a:endParaRPr lang="en-US" altLang="ko-KR" sz="3600" kern="0" spc="-50" dirty="0">
              <a:solidFill>
                <a:srgbClr val="000000"/>
              </a:solidFill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0" marR="0" indent="0" algn="just" fontAlgn="base" latinLnBrk="1">
              <a:spcBef>
                <a:spcPts val="0"/>
              </a:spcBef>
              <a:spcAft>
                <a:spcPts val="0"/>
              </a:spcAft>
            </a:pPr>
            <a:endParaRPr lang="en-US" altLang="ko-KR" sz="3600" kern="0" spc="-50" dirty="0">
              <a:solidFill>
                <a:srgbClr val="000000"/>
              </a:solidFill>
              <a:effectLst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55275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76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술과 흡연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마약과 도박 그리고 게임과 음란물 등에 중독되어 살아온 죄</a:t>
            </a: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저는 이 세상에 속한 것들을 너무나 사랑하여 여러 가지 중독에 빠져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세상에서 살아가면서 문제가 생기면 하나님을 찾아야 하는데 하나님을 찾지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 이외에 다른 것을 찾다가 그만 여러 가지 중독에 빠지고 말았습니다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하나님보다 더 사랑하는 것이 있다면 그것이 악한 영들을 불러들이고 그때 악한 영들이 내 몸을 치고 들어온다는 것을 정말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저는 술과 담배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마약과 도박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게임과 음란물 그리고 동성애에 중독되고 말았습니다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저도 처음에는 재미로 시작한 것이고 스트레스 해소를 위해 시작한 것이었지만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점차 그것을 하지 않으면 불안해서 살 수가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그것이 없이는 안정을 이룰 수도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그런데 어느 순간부터는 내 힘과 의지로 그것을 통제하기가 어려웠습니다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‘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이런 것은 아니지’ 하면서 중단해보려고 했지만 멈출 수가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그런 것들이 없으면 살 수가 없는 상태가 되었습니다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075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이제 내 몸을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망가질대로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망가졌고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정신은 피폐하고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혼미해졌습니다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그런 것들이 없으면 불안하고 초조해서 일에 손에 잡히지 않습니다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손이 떨리기까지 하고 내 몸이 내 말을 잘 듣지 않습니다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모든 것들은 나에게 거짓 평화를 가져다 주고 있었습니다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나는 너무나 무지하여 이것들이 나에게 진짜로 스트레스를 해소시켜 주고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기쁨과 안정을 준다고 믿었습니다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그러나 악한 영들이 중독을 타고 치고 들어와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몸과 정신이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망가질대로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망가졌습니다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017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모든 문제를 하나님께 맡기지 못하고 술과 담배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마약과 도박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게임과 음란물 그리고 동성애에 맡긴 것을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그리하여 내 몸이 귀신의 처소가 되게 한 것을 진정으로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저는 절제하고 사용할 수 있다면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내게 여러가지 유익을 주는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것인데도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그것을 지나치게 탐닉한 나머지 오히려 그것에 중독되기도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스마트폰과 유튜브에 빠져 지냈습니다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863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매 순간 이것을 보지 않고는 일상생활을 할 수가 없게 되었습니다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내가 하는 일에 중독되기도 하였고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쇼핑과 성형에 중독되기도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제가 그동안 하나님 이외에 다른 것을 의지한 채 그것에 탐닉한 죄를 지었습니다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그것을 통해 귀신을 불러들이고 중독에 빠지게 되었습니다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44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스트레스 해소를 위해 술을 마시다가 그만 술중독에 빠졌습니다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급기야 술을 즐기고 폭탄주를 마셨습니다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술 먹기 시합도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술에 취하면 고성방가 했으며 괜히 남에게 시비 걸고 다투고 폭력을 휘둘렀습니다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혈기를 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자녀들을 폭행하였으며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위협했고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부모에게도 반항도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남에게 협박하여 술을 마시게도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교회에 다니는 사람에게는 더 집요하게 술을 강요했습니다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81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144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(16)–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중독의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술을 마시면 술을 타고 알콜의 영들이 내 몸에 들어온다는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하나님을 찾지 않고 술로서 내 인생을 망쳐버린 것을 진실로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담배 피우는 것이 멋있게 보여 어릴 적부터 흡연했습니다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사람들 몰래 담배를 피웠으며 친구들에게 자랑했습니다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담배 연기로 가족과 이웃에게 피해를 주었습니다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0977922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32572</TotalTime>
  <Words>1121</Words>
  <Application>Microsoft Office PowerPoint</Application>
  <PresentationFormat>와이드스크린</PresentationFormat>
  <Paragraphs>55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17</vt:i4>
      </vt:variant>
    </vt:vector>
  </HeadingPairs>
  <TitlesOfParts>
    <vt:vector size="30" baseType="lpstr">
      <vt:lpstr>Adobe 고딕 Std B</vt:lpstr>
      <vt:lpstr>굴림</vt:lpstr>
      <vt:lpstr>나눔바른고딕</vt:lpstr>
      <vt:lpstr>맑은 고딕</vt:lpstr>
      <vt:lpstr>서울남산 장체EB</vt:lpstr>
      <vt:lpstr>신라문화체(B)</vt:lpstr>
      <vt:lpstr>조선견고딕</vt:lpstr>
      <vt:lpstr>헬스셋 조릿대 Std</vt:lpstr>
      <vt:lpstr>Arial</vt:lpstr>
      <vt:lpstr>Times New Roman</vt:lpstr>
      <vt:lpstr>15_기본 디자인</vt:lpstr>
      <vt:lpstr>14_기본 디자인</vt:lpstr>
      <vt:lpstr>2_Office 테마</vt:lpstr>
      <vt:lpstr>금요기도회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718</cp:revision>
  <cp:lastPrinted>2021-02-16T16:53:25Z</cp:lastPrinted>
  <dcterms:created xsi:type="dcterms:W3CDTF">2020-04-17T10:41:47Z</dcterms:created>
  <dcterms:modified xsi:type="dcterms:W3CDTF">2023-03-25T03:59:58Z</dcterms:modified>
</cp:coreProperties>
</file>